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Roboto Black"/>
      <p:bold r:id="rId22"/>
      <p:boldItalic r:id="rId23"/>
    </p:embeddedFont>
    <p:embeddedFont>
      <p:font typeface="Roboto"/>
      <p:regular r:id="rId24"/>
      <p:bold r:id="rId25"/>
      <p:italic r:id="rId26"/>
      <p:boldItalic r:id="rId27"/>
    </p:embeddedFont>
    <p:embeddedFont>
      <p:font typeface="Roboto Light"/>
      <p:regular r:id="rId28"/>
      <p:bold r:id="rId29"/>
      <p:italic r:id="rId30"/>
      <p:boldItalic r:id="rId31"/>
    </p:embeddedFont>
    <p:embeddedFont>
      <p:font typeface="Comfortaa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Black-bold.fntdata"/><Relationship Id="rId21" Type="http://schemas.openxmlformats.org/officeDocument/2006/relationships/slide" Target="slides/slide16.xml"/><Relationship Id="rId24" Type="http://schemas.openxmlformats.org/officeDocument/2006/relationships/font" Target="fonts/Roboto-regular.fntdata"/><Relationship Id="rId23" Type="http://schemas.openxmlformats.org/officeDocument/2006/relationships/font" Target="fonts/RobotoBlack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RobotoLight-regular.fntdata"/><Relationship Id="rId27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Ligh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Light-boldItalic.fntdata"/><Relationship Id="rId30" Type="http://schemas.openxmlformats.org/officeDocument/2006/relationships/font" Target="fonts/RobotoLight-italic.fntdata"/><Relationship Id="rId11" Type="http://schemas.openxmlformats.org/officeDocument/2006/relationships/slide" Target="slides/slide6.xml"/><Relationship Id="rId33" Type="http://schemas.openxmlformats.org/officeDocument/2006/relationships/font" Target="fonts/Comfortaa-bold.fntdata"/><Relationship Id="rId10" Type="http://schemas.openxmlformats.org/officeDocument/2006/relationships/slide" Target="slides/slide5.xml"/><Relationship Id="rId32" Type="http://schemas.openxmlformats.org/officeDocument/2006/relationships/font" Target="fonts/Comfortaa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75a1369ee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75a1369ee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5a1369ee6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5a1369ee6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5a16a99e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5a16a99e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6bbe1d8a09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6bbe1d8a09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6bbe1d8a09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6bbe1d8a09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75a16a99e7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75a16a99e7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75a16a99e7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75a16a99e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75a16a99e7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75a16a99e7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75a16a99e7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75a16a99e7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75a16a99e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75a16a99e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75a16a99e7_2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75a16a99e7_2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75a16a99e7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75a16a99e7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75a16a99e7_2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75a16a99e7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75a16a99e7_2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75a16a99e7_2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6bb44a2fa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6bb44a2fa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3.png"/><Relationship Id="rId8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jpg"/><Relationship Id="rId4" Type="http://schemas.openxmlformats.org/officeDocument/2006/relationships/image" Target="../media/image21.jp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gif"/><Relationship Id="rId4" Type="http://schemas.openxmlformats.org/officeDocument/2006/relationships/image" Target="../media/image26.gif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gif"/><Relationship Id="rId4" Type="http://schemas.openxmlformats.org/officeDocument/2006/relationships/image" Target="../media/image26.gif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gif"/><Relationship Id="rId4" Type="http://schemas.openxmlformats.org/officeDocument/2006/relationships/image" Target="../media/image26.gif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gif"/><Relationship Id="rId4" Type="http://schemas.openxmlformats.org/officeDocument/2006/relationships/image" Target="../media/image26.gif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gif"/><Relationship Id="rId4" Type="http://schemas.openxmlformats.org/officeDocument/2006/relationships/image" Target="../media/image26.gif"/><Relationship Id="rId5" Type="http://schemas.openxmlformats.org/officeDocument/2006/relationships/image" Target="../media/image7.gif"/><Relationship Id="rId6" Type="http://schemas.openxmlformats.org/officeDocument/2006/relationships/image" Target="../media/image27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hyperlink" Target="https://www.reclameaqui.com.br/empresa/nelogica/lista-reclamacoes/?status=ALL" TargetMode="External"/><Relationship Id="rId5" Type="http://schemas.openxmlformats.org/officeDocument/2006/relationships/hyperlink" Target="https://www.reclameaqui.com.br/empresa/nelogica/lista-reclamacoes/?status=ANSWERED" TargetMode="External"/><Relationship Id="rId6" Type="http://schemas.openxmlformats.org/officeDocument/2006/relationships/hyperlink" Target="https://www.reclameaqui.com.br/empresa/nelogica/lista-reclamacoes/?status=NOT_ANSWERED" TargetMode="External"/><Relationship Id="rId7" Type="http://schemas.openxmlformats.org/officeDocument/2006/relationships/hyperlink" Target="https://www.reclameaqui.com.br/empresa/nelogica/lista-reclamacoes/?status=EVALUATED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15.jpg"/><Relationship Id="rId5" Type="http://schemas.openxmlformats.org/officeDocument/2006/relationships/hyperlink" Target="https://www.linkedin.com/company/epocanegocios/" TargetMode="External"/><Relationship Id="rId6" Type="http://schemas.openxmlformats.org/officeDocument/2006/relationships/hyperlink" Target="https://www.linkedin.com/company/epocanegocios/" TargetMode="External"/><Relationship Id="rId7" Type="http://schemas.openxmlformats.org/officeDocument/2006/relationships/hyperlink" Target="https://www.linkedin.com/company/reclame-aqui/" TargetMode="External"/><Relationship Id="rId8" Type="http://schemas.openxmlformats.org/officeDocument/2006/relationships/hyperlink" Target="https://www.linkedin.com/company/reclame-aqui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4" Type="http://schemas.openxmlformats.org/officeDocument/2006/relationships/image" Target="../media/image24.jpg"/><Relationship Id="rId5" Type="http://schemas.openxmlformats.org/officeDocument/2006/relationships/image" Target="../media/image14.jpg"/><Relationship Id="rId6" Type="http://schemas.openxmlformats.org/officeDocument/2006/relationships/image" Target="../media/image1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7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25376">
            <a:off x="7579900" y="335550"/>
            <a:ext cx="1336500" cy="1336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/>
          <p:nvPr/>
        </p:nvSpPr>
        <p:spPr>
          <a:xfrm>
            <a:off x="7651550" y="1433175"/>
            <a:ext cx="199200" cy="215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/>
          <p:nvPr/>
        </p:nvSpPr>
        <p:spPr>
          <a:xfrm>
            <a:off x="7214750" y="3496475"/>
            <a:ext cx="199200" cy="215100"/>
          </a:xfrm>
          <a:prstGeom prst="ellipse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5225375" y="4174375"/>
            <a:ext cx="199200" cy="215100"/>
          </a:xfrm>
          <a:prstGeom prst="ellipse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3888875" y="2686575"/>
            <a:ext cx="199200" cy="215100"/>
          </a:xfrm>
          <a:prstGeom prst="ellipse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2878800" y="1549100"/>
            <a:ext cx="199200" cy="215100"/>
          </a:xfrm>
          <a:prstGeom prst="ellipse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1685600" y="3281375"/>
            <a:ext cx="199200" cy="215100"/>
          </a:xfrm>
          <a:prstGeom prst="ellipse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826825" y="662975"/>
            <a:ext cx="199200" cy="215100"/>
          </a:xfrm>
          <a:prstGeom prst="ellipse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7" name="Google Shape;67;p14"/>
          <p:cNvCxnSpPr>
            <a:stCxn id="66" idx="2"/>
            <a:endCxn id="65" idx="2"/>
          </p:cNvCxnSpPr>
          <p:nvPr/>
        </p:nvCxnSpPr>
        <p:spPr>
          <a:xfrm>
            <a:off x="826825" y="770525"/>
            <a:ext cx="858900" cy="2618400"/>
          </a:xfrm>
          <a:prstGeom prst="curvedConnector3">
            <a:avLst>
              <a:gd fmla="val -27724" name="adj1"/>
            </a:avLst>
          </a:prstGeom>
          <a:noFill/>
          <a:ln cap="flat" cmpd="sng" w="28575">
            <a:solidFill>
              <a:srgbClr val="4A86E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" name="Google Shape;68;p14"/>
          <p:cNvCxnSpPr>
            <a:stCxn id="65" idx="6"/>
            <a:endCxn id="64" idx="2"/>
          </p:cNvCxnSpPr>
          <p:nvPr/>
        </p:nvCxnSpPr>
        <p:spPr>
          <a:xfrm flipH="1" rot="10800000">
            <a:off x="1884800" y="1656725"/>
            <a:ext cx="993900" cy="1732200"/>
          </a:xfrm>
          <a:prstGeom prst="curvedConnector3">
            <a:avLst>
              <a:gd fmla="val 50005" name="adj1"/>
            </a:avLst>
          </a:prstGeom>
          <a:noFill/>
          <a:ln cap="flat" cmpd="sng" w="28575">
            <a:solidFill>
              <a:srgbClr val="4A86E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" name="Google Shape;69;p14"/>
          <p:cNvCxnSpPr>
            <a:stCxn id="64" idx="6"/>
            <a:endCxn id="63" idx="0"/>
          </p:cNvCxnSpPr>
          <p:nvPr/>
        </p:nvCxnSpPr>
        <p:spPr>
          <a:xfrm>
            <a:off x="3078000" y="1656650"/>
            <a:ext cx="910500" cy="1029900"/>
          </a:xfrm>
          <a:prstGeom prst="curvedConnector2">
            <a:avLst/>
          </a:prstGeom>
          <a:noFill/>
          <a:ln cap="flat" cmpd="sng" w="28575">
            <a:solidFill>
              <a:srgbClr val="4A86E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0" name="Google Shape;70;p14"/>
          <p:cNvCxnSpPr>
            <a:stCxn id="63" idx="4"/>
            <a:endCxn id="62" idx="3"/>
          </p:cNvCxnSpPr>
          <p:nvPr/>
        </p:nvCxnSpPr>
        <p:spPr>
          <a:xfrm flipH="1" rot="-5400000">
            <a:off x="3893375" y="2996775"/>
            <a:ext cx="1456200" cy="1266000"/>
          </a:xfrm>
          <a:prstGeom prst="curvedConnector3">
            <a:avLst>
              <a:gd fmla="val 118523" name="adj1"/>
            </a:avLst>
          </a:prstGeom>
          <a:noFill/>
          <a:ln cap="flat" cmpd="sng" w="28575">
            <a:solidFill>
              <a:srgbClr val="4A86E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1" name="Google Shape;71;p14"/>
          <p:cNvCxnSpPr>
            <a:stCxn id="62" idx="1"/>
            <a:endCxn id="61" idx="2"/>
          </p:cNvCxnSpPr>
          <p:nvPr/>
        </p:nvCxnSpPr>
        <p:spPr>
          <a:xfrm rot="-5400000">
            <a:off x="5933747" y="2924876"/>
            <a:ext cx="601800" cy="1960200"/>
          </a:xfrm>
          <a:prstGeom prst="curvedConnector2">
            <a:avLst/>
          </a:prstGeom>
          <a:noFill/>
          <a:ln cap="flat" cmpd="sng" w="28575">
            <a:solidFill>
              <a:srgbClr val="4A86E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2" name="Google Shape;72;p14"/>
          <p:cNvCxnSpPr>
            <a:stCxn id="61" idx="0"/>
            <a:endCxn id="60" idx="2"/>
          </p:cNvCxnSpPr>
          <p:nvPr/>
        </p:nvCxnSpPr>
        <p:spPr>
          <a:xfrm rot="-5400000">
            <a:off x="6505100" y="2350025"/>
            <a:ext cx="1955700" cy="337200"/>
          </a:xfrm>
          <a:prstGeom prst="curvedConnector2">
            <a:avLst/>
          </a:prstGeom>
          <a:noFill/>
          <a:ln cap="flat" cmpd="sng" w="28575">
            <a:solidFill>
              <a:srgbClr val="4A86E8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3" name="Google Shape;73;p14"/>
          <p:cNvSpPr/>
          <p:nvPr/>
        </p:nvSpPr>
        <p:spPr>
          <a:xfrm>
            <a:off x="971350" y="401375"/>
            <a:ext cx="501600" cy="4767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99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 txBox="1"/>
          <p:nvPr/>
        </p:nvSpPr>
        <p:spPr>
          <a:xfrm>
            <a:off x="453825" y="122975"/>
            <a:ext cx="17835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Roboto"/>
                <a:ea typeface="Roboto"/>
                <a:cs typeface="Roboto"/>
                <a:sym typeface="Roboto"/>
              </a:rPr>
              <a:t>Nascemos em 2003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971350" y="3854275"/>
            <a:ext cx="17835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Roboto"/>
                <a:ea typeface="Roboto"/>
                <a:cs typeface="Roboto"/>
                <a:sym typeface="Roboto"/>
              </a:rPr>
              <a:t>Crescimento médio em 110% a.a.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6" name="Google Shape;76;p14"/>
          <p:cNvGrpSpPr/>
          <p:nvPr/>
        </p:nvGrpSpPr>
        <p:grpSpPr>
          <a:xfrm>
            <a:off x="1420025" y="3604072"/>
            <a:ext cx="636000" cy="329204"/>
            <a:chOff x="1467225" y="3604072"/>
            <a:chExt cx="636000" cy="329204"/>
          </a:xfrm>
        </p:grpSpPr>
        <p:sp>
          <p:nvSpPr>
            <p:cNvPr id="77" name="Google Shape;77;p14"/>
            <p:cNvSpPr/>
            <p:nvPr/>
          </p:nvSpPr>
          <p:spPr>
            <a:xfrm>
              <a:off x="1467225" y="3612275"/>
              <a:ext cx="636000" cy="321000"/>
            </a:xfrm>
            <a:prstGeom prst="rect">
              <a:avLst/>
            </a:prstGeom>
            <a:gradFill>
              <a:gsLst>
                <a:gs pos="0">
                  <a:srgbClr val="C9DAF8"/>
                </a:gs>
                <a:gs pos="100000">
                  <a:srgbClr val="0000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1467231" y="3604072"/>
              <a:ext cx="124925" cy="23794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1565549" y="3604075"/>
              <a:ext cx="151500" cy="171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1690515" y="3604072"/>
              <a:ext cx="151526" cy="1158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1829279" y="3604072"/>
              <a:ext cx="137711" cy="59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82" name="Google Shape;82;p14"/>
          <p:cNvPicPr preferRelativeResize="0"/>
          <p:nvPr/>
        </p:nvPicPr>
        <p:blipFill rotWithShape="1">
          <a:blip r:embed="rId4">
            <a:alphaModFix/>
          </a:blip>
          <a:srcRect b="35941" l="0" r="0" t="33880"/>
          <a:stretch/>
        </p:blipFill>
        <p:spPr>
          <a:xfrm>
            <a:off x="2253862" y="1170575"/>
            <a:ext cx="1449064" cy="3292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4"/>
          <p:cNvSpPr txBox="1"/>
          <p:nvPr/>
        </p:nvSpPr>
        <p:spPr>
          <a:xfrm>
            <a:off x="1903625" y="912238"/>
            <a:ext cx="21624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Roboto"/>
                <a:ea typeface="Roboto"/>
                <a:cs typeface="Roboto"/>
                <a:sym typeface="Roboto"/>
              </a:rPr>
              <a:t>2018 viramos Endeavor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4" name="Google Shape;8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9725" y="3378150"/>
            <a:ext cx="781050" cy="7810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4"/>
          <p:cNvSpPr txBox="1"/>
          <p:nvPr/>
        </p:nvSpPr>
        <p:spPr>
          <a:xfrm>
            <a:off x="7238150" y="2928425"/>
            <a:ext cx="16461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Roboto"/>
                <a:ea typeface="Roboto"/>
                <a:cs typeface="Roboto"/>
                <a:sym typeface="Roboto"/>
              </a:rPr>
              <a:t>Operações no exterior para 2020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09530" y="2501225"/>
            <a:ext cx="1125125" cy="84386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/>
          <p:cNvSpPr txBox="1"/>
          <p:nvPr/>
        </p:nvSpPr>
        <p:spPr>
          <a:xfrm>
            <a:off x="3849038" y="2036550"/>
            <a:ext cx="16461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Roboto"/>
                <a:ea typeface="Roboto"/>
                <a:cs typeface="Roboto"/>
                <a:sym typeface="Roboto"/>
              </a:rPr>
              <a:t>Time de CS a partir de 2018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8" name="Google Shape;8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95150" y="4067175"/>
            <a:ext cx="636000" cy="78328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4"/>
          <p:cNvSpPr txBox="1"/>
          <p:nvPr/>
        </p:nvSpPr>
        <p:spPr>
          <a:xfrm>
            <a:off x="6025100" y="4038825"/>
            <a:ext cx="18234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Roboto"/>
                <a:ea typeface="Roboto"/>
                <a:cs typeface="Roboto"/>
                <a:sym typeface="Roboto"/>
              </a:rPr>
              <a:t>Prêmio Época Negócios - Reclame Aqui 2019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0" name="Google Shape;90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20198" y="46775"/>
            <a:ext cx="1249625" cy="54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5"/>
          <p:cNvPicPr preferRelativeResize="0"/>
          <p:nvPr/>
        </p:nvPicPr>
        <p:blipFill rotWithShape="1">
          <a:blip r:embed="rId3">
            <a:alphaModFix/>
          </a:blip>
          <a:srcRect b="0" l="63685" r="17457" t="0"/>
          <a:stretch/>
        </p:blipFill>
        <p:spPr>
          <a:xfrm>
            <a:off x="428625" y="0"/>
            <a:ext cx="2099305" cy="494785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/>
          <p:nvPr/>
        </p:nvSpPr>
        <p:spPr>
          <a:xfrm>
            <a:off x="266700" y="1981200"/>
            <a:ext cx="466800" cy="866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5"/>
          <p:cNvSpPr/>
          <p:nvPr/>
        </p:nvSpPr>
        <p:spPr>
          <a:xfrm>
            <a:off x="2228850" y="3571875"/>
            <a:ext cx="466800" cy="11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5"/>
          <p:cNvPicPr preferRelativeResize="0"/>
          <p:nvPr/>
        </p:nvPicPr>
        <p:blipFill rotWithShape="1">
          <a:blip r:embed="rId4">
            <a:alphaModFix/>
          </a:blip>
          <a:srcRect b="53543" l="9249" r="63979" t="3741"/>
          <a:stretch/>
        </p:blipFill>
        <p:spPr>
          <a:xfrm>
            <a:off x="6135974" y="552638"/>
            <a:ext cx="2596770" cy="41433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/>
        </p:nvSpPr>
        <p:spPr>
          <a:xfrm rot="-1347407">
            <a:off x="2286014" y="476281"/>
            <a:ext cx="4086270" cy="476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latin typeface="Impact"/>
                <a:ea typeface="Impact"/>
                <a:cs typeface="Impact"/>
                <a:sym typeface="Impact"/>
              </a:rPr>
              <a:t>Hunter</a:t>
            </a:r>
            <a:endParaRPr sz="6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 rot="384425">
            <a:off x="3838633" y="3414413"/>
            <a:ext cx="4086323" cy="4766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latin typeface="Impact"/>
                <a:ea typeface="Impact"/>
                <a:cs typeface="Impact"/>
                <a:sym typeface="Impact"/>
              </a:rPr>
              <a:t>Farmer</a:t>
            </a:r>
            <a:endParaRPr sz="6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3981444" y="2060813"/>
            <a:ext cx="1181100" cy="4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latin typeface="Impact"/>
                <a:ea typeface="Impact"/>
                <a:cs typeface="Impact"/>
                <a:sym typeface="Impact"/>
              </a:rPr>
              <a:t>X</a:t>
            </a:r>
            <a:endParaRPr sz="60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02" name="Google Shape;10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20198" y="46775"/>
            <a:ext cx="1249625" cy="54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/>
          <p:nvPr/>
        </p:nvSpPr>
        <p:spPr>
          <a:xfrm>
            <a:off x="266700" y="1981200"/>
            <a:ext cx="466800" cy="866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6"/>
          <p:cNvSpPr/>
          <p:nvPr/>
        </p:nvSpPr>
        <p:spPr>
          <a:xfrm>
            <a:off x="2228850" y="3571875"/>
            <a:ext cx="466800" cy="11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6"/>
          <p:cNvSpPr/>
          <p:nvPr/>
        </p:nvSpPr>
        <p:spPr>
          <a:xfrm>
            <a:off x="2228850" y="895350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6"/>
          <p:cNvSpPr/>
          <p:nvPr/>
        </p:nvSpPr>
        <p:spPr>
          <a:xfrm>
            <a:off x="6515100" y="1068988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6"/>
          <p:cNvSpPr/>
          <p:nvPr/>
        </p:nvSpPr>
        <p:spPr>
          <a:xfrm>
            <a:off x="4495875" y="2571738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6"/>
          <p:cNvSpPr/>
          <p:nvPr/>
        </p:nvSpPr>
        <p:spPr>
          <a:xfrm>
            <a:off x="99125" y="4345063"/>
            <a:ext cx="245700" cy="4866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6"/>
          <p:cNvSpPr/>
          <p:nvPr/>
        </p:nvSpPr>
        <p:spPr>
          <a:xfrm>
            <a:off x="392074" y="4082276"/>
            <a:ext cx="245700" cy="7494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6"/>
          <p:cNvSpPr/>
          <p:nvPr/>
        </p:nvSpPr>
        <p:spPr>
          <a:xfrm>
            <a:off x="685023" y="3989942"/>
            <a:ext cx="245700" cy="8415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6"/>
          <p:cNvSpPr/>
          <p:nvPr/>
        </p:nvSpPr>
        <p:spPr>
          <a:xfrm>
            <a:off x="977972" y="3943781"/>
            <a:ext cx="245700" cy="8877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6"/>
          <p:cNvSpPr/>
          <p:nvPr/>
        </p:nvSpPr>
        <p:spPr>
          <a:xfrm>
            <a:off x="1270921" y="3890518"/>
            <a:ext cx="245700" cy="9414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"/>
          <p:cNvSpPr/>
          <p:nvPr/>
        </p:nvSpPr>
        <p:spPr>
          <a:xfrm>
            <a:off x="1563870" y="3768721"/>
            <a:ext cx="245700" cy="10632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"/>
          <p:cNvSpPr/>
          <p:nvPr/>
        </p:nvSpPr>
        <p:spPr>
          <a:xfrm>
            <a:off x="1856825" y="3678178"/>
            <a:ext cx="245700" cy="11538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6"/>
          <p:cNvSpPr/>
          <p:nvPr/>
        </p:nvSpPr>
        <p:spPr>
          <a:xfrm>
            <a:off x="2149775" y="3439538"/>
            <a:ext cx="245700" cy="13923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>
            <a:off x="2442725" y="3052093"/>
            <a:ext cx="245700" cy="17796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6"/>
          <p:cNvSpPr/>
          <p:nvPr/>
        </p:nvSpPr>
        <p:spPr>
          <a:xfrm>
            <a:off x="2735650" y="2164419"/>
            <a:ext cx="245700" cy="26676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6"/>
          <p:cNvSpPr/>
          <p:nvPr/>
        </p:nvSpPr>
        <p:spPr>
          <a:xfrm>
            <a:off x="3028600" y="1638328"/>
            <a:ext cx="245700" cy="31938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6"/>
          <p:cNvSpPr/>
          <p:nvPr/>
        </p:nvSpPr>
        <p:spPr>
          <a:xfrm>
            <a:off x="3321550" y="895350"/>
            <a:ext cx="245700" cy="39366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6"/>
          <p:cNvSpPr/>
          <p:nvPr/>
        </p:nvSpPr>
        <p:spPr>
          <a:xfrm>
            <a:off x="3589400" y="850325"/>
            <a:ext cx="466800" cy="222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6"/>
          <p:cNvSpPr/>
          <p:nvPr/>
        </p:nvSpPr>
        <p:spPr>
          <a:xfrm rot="2700864">
            <a:off x="4045789" y="1255632"/>
            <a:ext cx="844073" cy="22189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6"/>
          <p:cNvSpPr/>
          <p:nvPr/>
        </p:nvSpPr>
        <p:spPr>
          <a:xfrm rot="-1228747">
            <a:off x="4091172" y="623303"/>
            <a:ext cx="784586" cy="22194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2593875" y="605100"/>
            <a:ext cx="19020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70.000 Clientes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149825" y="2994050"/>
            <a:ext cx="15246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800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 Clientes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9" name="Google Shape;129;p16"/>
          <p:cNvCxnSpPr>
            <a:stCxn id="128" idx="2"/>
            <a:endCxn id="112" idx="0"/>
          </p:cNvCxnSpPr>
          <p:nvPr/>
        </p:nvCxnSpPr>
        <p:spPr>
          <a:xfrm rot="5400000">
            <a:off x="95825" y="3528650"/>
            <a:ext cx="942600" cy="690000"/>
          </a:xfrm>
          <a:prstGeom prst="bentConnector3">
            <a:avLst>
              <a:gd fmla="val 50006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30" name="Google Shape;13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7275" y="1462702"/>
            <a:ext cx="1902000" cy="103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7286" y="57725"/>
            <a:ext cx="1153839" cy="121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/>
          <p:nvPr/>
        </p:nvSpPr>
        <p:spPr>
          <a:xfrm rot="2700000">
            <a:off x="-74429" y="4809319"/>
            <a:ext cx="544755" cy="4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Roboto"/>
                <a:ea typeface="Roboto"/>
                <a:cs typeface="Roboto"/>
                <a:sym typeface="Roboto"/>
              </a:rPr>
              <a:t>2008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 rot="2700000">
            <a:off x="3203296" y="4809319"/>
            <a:ext cx="544755" cy="4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Roboto"/>
                <a:ea typeface="Roboto"/>
                <a:cs typeface="Roboto"/>
                <a:sym typeface="Roboto"/>
              </a:rPr>
              <a:t>2019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4" name="Google Shape;13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98" y="46775"/>
            <a:ext cx="1249625" cy="54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/>
          <p:nvPr/>
        </p:nvSpPr>
        <p:spPr>
          <a:xfrm>
            <a:off x="266700" y="1981200"/>
            <a:ext cx="466800" cy="866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7"/>
          <p:cNvSpPr/>
          <p:nvPr/>
        </p:nvSpPr>
        <p:spPr>
          <a:xfrm>
            <a:off x="2228850" y="3571875"/>
            <a:ext cx="466800" cy="11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7"/>
          <p:cNvSpPr/>
          <p:nvPr/>
        </p:nvSpPr>
        <p:spPr>
          <a:xfrm>
            <a:off x="2228850" y="895350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7"/>
          <p:cNvSpPr/>
          <p:nvPr/>
        </p:nvSpPr>
        <p:spPr>
          <a:xfrm>
            <a:off x="6515100" y="1068988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7"/>
          <p:cNvSpPr/>
          <p:nvPr/>
        </p:nvSpPr>
        <p:spPr>
          <a:xfrm>
            <a:off x="4495875" y="2571738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7"/>
          <p:cNvSpPr/>
          <p:nvPr/>
        </p:nvSpPr>
        <p:spPr>
          <a:xfrm>
            <a:off x="99125" y="4345063"/>
            <a:ext cx="245700" cy="4866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7"/>
          <p:cNvSpPr/>
          <p:nvPr/>
        </p:nvSpPr>
        <p:spPr>
          <a:xfrm>
            <a:off x="392074" y="4082276"/>
            <a:ext cx="245700" cy="7494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7"/>
          <p:cNvSpPr/>
          <p:nvPr/>
        </p:nvSpPr>
        <p:spPr>
          <a:xfrm>
            <a:off x="685023" y="3989942"/>
            <a:ext cx="245700" cy="8415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7"/>
          <p:cNvSpPr/>
          <p:nvPr/>
        </p:nvSpPr>
        <p:spPr>
          <a:xfrm>
            <a:off x="977972" y="3943781"/>
            <a:ext cx="245700" cy="8877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7"/>
          <p:cNvSpPr/>
          <p:nvPr/>
        </p:nvSpPr>
        <p:spPr>
          <a:xfrm>
            <a:off x="1270921" y="3890518"/>
            <a:ext cx="245700" cy="9414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7"/>
          <p:cNvSpPr/>
          <p:nvPr/>
        </p:nvSpPr>
        <p:spPr>
          <a:xfrm>
            <a:off x="1563870" y="3768721"/>
            <a:ext cx="245700" cy="10632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7"/>
          <p:cNvSpPr/>
          <p:nvPr/>
        </p:nvSpPr>
        <p:spPr>
          <a:xfrm>
            <a:off x="1856825" y="3678178"/>
            <a:ext cx="245700" cy="11538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7"/>
          <p:cNvSpPr/>
          <p:nvPr/>
        </p:nvSpPr>
        <p:spPr>
          <a:xfrm>
            <a:off x="2149775" y="3439538"/>
            <a:ext cx="245700" cy="13923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7"/>
          <p:cNvSpPr/>
          <p:nvPr/>
        </p:nvSpPr>
        <p:spPr>
          <a:xfrm>
            <a:off x="2442725" y="3052093"/>
            <a:ext cx="245700" cy="17796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7"/>
          <p:cNvSpPr/>
          <p:nvPr/>
        </p:nvSpPr>
        <p:spPr>
          <a:xfrm>
            <a:off x="2735650" y="2164419"/>
            <a:ext cx="245700" cy="26676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7"/>
          <p:cNvSpPr/>
          <p:nvPr/>
        </p:nvSpPr>
        <p:spPr>
          <a:xfrm>
            <a:off x="3028600" y="1638328"/>
            <a:ext cx="245700" cy="31938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7"/>
          <p:cNvSpPr/>
          <p:nvPr/>
        </p:nvSpPr>
        <p:spPr>
          <a:xfrm>
            <a:off x="3321550" y="895350"/>
            <a:ext cx="245700" cy="39366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7"/>
          <p:cNvSpPr/>
          <p:nvPr/>
        </p:nvSpPr>
        <p:spPr>
          <a:xfrm>
            <a:off x="3589400" y="850325"/>
            <a:ext cx="466800" cy="222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7"/>
          <p:cNvSpPr/>
          <p:nvPr/>
        </p:nvSpPr>
        <p:spPr>
          <a:xfrm rot="2700864">
            <a:off x="4045789" y="1255632"/>
            <a:ext cx="844073" cy="22189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7"/>
          <p:cNvSpPr/>
          <p:nvPr/>
        </p:nvSpPr>
        <p:spPr>
          <a:xfrm rot="-1228747">
            <a:off x="4091172" y="623303"/>
            <a:ext cx="784586" cy="22194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7"/>
          <p:cNvSpPr txBox="1"/>
          <p:nvPr/>
        </p:nvSpPr>
        <p:spPr>
          <a:xfrm>
            <a:off x="2593875" y="605100"/>
            <a:ext cx="19020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70.000 Clientes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17"/>
          <p:cNvSpPr txBox="1"/>
          <p:nvPr/>
        </p:nvSpPr>
        <p:spPr>
          <a:xfrm>
            <a:off x="149825" y="2994050"/>
            <a:ext cx="15246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800 Clientes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1" name="Google Shape;161;p17"/>
          <p:cNvCxnSpPr>
            <a:stCxn id="160" idx="2"/>
            <a:endCxn id="144" idx="0"/>
          </p:cNvCxnSpPr>
          <p:nvPr/>
        </p:nvCxnSpPr>
        <p:spPr>
          <a:xfrm rot="5400000">
            <a:off x="95825" y="3528650"/>
            <a:ext cx="942600" cy="690000"/>
          </a:xfrm>
          <a:prstGeom prst="bentConnector3">
            <a:avLst>
              <a:gd fmla="val 50006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62" name="Google Shape;16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7275" y="1462702"/>
            <a:ext cx="1902000" cy="103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7286" y="57725"/>
            <a:ext cx="1153839" cy="121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7"/>
          <p:cNvSpPr txBox="1"/>
          <p:nvPr/>
        </p:nvSpPr>
        <p:spPr>
          <a:xfrm rot="2700000">
            <a:off x="-74429" y="4809319"/>
            <a:ext cx="544755" cy="4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Roboto"/>
                <a:ea typeface="Roboto"/>
                <a:cs typeface="Roboto"/>
                <a:sym typeface="Roboto"/>
              </a:rPr>
              <a:t>2008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17"/>
          <p:cNvSpPr txBox="1"/>
          <p:nvPr/>
        </p:nvSpPr>
        <p:spPr>
          <a:xfrm rot="2700000">
            <a:off x="3203296" y="4809319"/>
            <a:ext cx="544755" cy="4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Roboto"/>
                <a:ea typeface="Roboto"/>
                <a:cs typeface="Roboto"/>
                <a:sym typeface="Roboto"/>
              </a:rPr>
              <a:t>2019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17"/>
          <p:cNvSpPr txBox="1"/>
          <p:nvPr/>
        </p:nvSpPr>
        <p:spPr>
          <a:xfrm>
            <a:off x="4219025" y="2949500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Como manter um crescimento nestes parâmetros?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17"/>
          <p:cNvSpPr txBox="1"/>
          <p:nvPr/>
        </p:nvSpPr>
        <p:spPr>
          <a:xfrm>
            <a:off x="4286725" y="3502488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Redução de Churn para ampliar a base!!!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17"/>
          <p:cNvSpPr txBox="1"/>
          <p:nvPr/>
        </p:nvSpPr>
        <p:spPr>
          <a:xfrm>
            <a:off x="4286725" y="4055475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Isto foi um produto da criação do time de CS neste momento...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9" name="Google Shape;16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98" y="46775"/>
            <a:ext cx="1249625" cy="54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/>
          <p:nvPr/>
        </p:nvSpPr>
        <p:spPr>
          <a:xfrm>
            <a:off x="266700" y="1981200"/>
            <a:ext cx="466800" cy="866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8"/>
          <p:cNvSpPr/>
          <p:nvPr/>
        </p:nvSpPr>
        <p:spPr>
          <a:xfrm>
            <a:off x="2228850" y="3571875"/>
            <a:ext cx="466800" cy="11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8"/>
          <p:cNvSpPr/>
          <p:nvPr/>
        </p:nvSpPr>
        <p:spPr>
          <a:xfrm>
            <a:off x="2228850" y="895350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8"/>
          <p:cNvSpPr/>
          <p:nvPr/>
        </p:nvSpPr>
        <p:spPr>
          <a:xfrm>
            <a:off x="6515100" y="1068988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8"/>
          <p:cNvSpPr/>
          <p:nvPr/>
        </p:nvSpPr>
        <p:spPr>
          <a:xfrm>
            <a:off x="4495875" y="2571738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8"/>
          <p:cNvSpPr/>
          <p:nvPr/>
        </p:nvSpPr>
        <p:spPr>
          <a:xfrm>
            <a:off x="99125" y="4345063"/>
            <a:ext cx="245700" cy="4866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8"/>
          <p:cNvSpPr/>
          <p:nvPr/>
        </p:nvSpPr>
        <p:spPr>
          <a:xfrm>
            <a:off x="392074" y="4082276"/>
            <a:ext cx="245700" cy="7494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8"/>
          <p:cNvSpPr/>
          <p:nvPr/>
        </p:nvSpPr>
        <p:spPr>
          <a:xfrm>
            <a:off x="685023" y="3989942"/>
            <a:ext cx="245700" cy="8415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8"/>
          <p:cNvSpPr/>
          <p:nvPr/>
        </p:nvSpPr>
        <p:spPr>
          <a:xfrm>
            <a:off x="977972" y="3943781"/>
            <a:ext cx="245700" cy="8877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8"/>
          <p:cNvSpPr/>
          <p:nvPr/>
        </p:nvSpPr>
        <p:spPr>
          <a:xfrm>
            <a:off x="1270921" y="3890518"/>
            <a:ext cx="245700" cy="9414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8"/>
          <p:cNvSpPr/>
          <p:nvPr/>
        </p:nvSpPr>
        <p:spPr>
          <a:xfrm>
            <a:off x="1563870" y="3768721"/>
            <a:ext cx="245700" cy="10632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8"/>
          <p:cNvSpPr/>
          <p:nvPr/>
        </p:nvSpPr>
        <p:spPr>
          <a:xfrm>
            <a:off x="1856825" y="3678178"/>
            <a:ext cx="245700" cy="11538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8"/>
          <p:cNvSpPr/>
          <p:nvPr/>
        </p:nvSpPr>
        <p:spPr>
          <a:xfrm>
            <a:off x="2149775" y="3439538"/>
            <a:ext cx="245700" cy="13923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8"/>
          <p:cNvSpPr/>
          <p:nvPr/>
        </p:nvSpPr>
        <p:spPr>
          <a:xfrm>
            <a:off x="2442725" y="3052093"/>
            <a:ext cx="245700" cy="17796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8"/>
          <p:cNvSpPr/>
          <p:nvPr/>
        </p:nvSpPr>
        <p:spPr>
          <a:xfrm>
            <a:off x="2735650" y="2164419"/>
            <a:ext cx="245700" cy="26676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8"/>
          <p:cNvSpPr/>
          <p:nvPr/>
        </p:nvSpPr>
        <p:spPr>
          <a:xfrm>
            <a:off x="3028600" y="1638328"/>
            <a:ext cx="245700" cy="31938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8"/>
          <p:cNvSpPr/>
          <p:nvPr/>
        </p:nvSpPr>
        <p:spPr>
          <a:xfrm>
            <a:off x="3321550" y="895350"/>
            <a:ext cx="245700" cy="39366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8"/>
          <p:cNvSpPr/>
          <p:nvPr/>
        </p:nvSpPr>
        <p:spPr>
          <a:xfrm>
            <a:off x="3589400" y="850325"/>
            <a:ext cx="466800" cy="222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8"/>
          <p:cNvSpPr/>
          <p:nvPr/>
        </p:nvSpPr>
        <p:spPr>
          <a:xfrm rot="2700864">
            <a:off x="4045789" y="1255632"/>
            <a:ext cx="844073" cy="22189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8"/>
          <p:cNvSpPr/>
          <p:nvPr/>
        </p:nvSpPr>
        <p:spPr>
          <a:xfrm rot="-1228747">
            <a:off x="4091172" y="623303"/>
            <a:ext cx="784586" cy="22194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8"/>
          <p:cNvSpPr txBox="1"/>
          <p:nvPr/>
        </p:nvSpPr>
        <p:spPr>
          <a:xfrm>
            <a:off x="2593875" y="605100"/>
            <a:ext cx="19020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70.000 Clientes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" name="Google Shape;195;p18"/>
          <p:cNvSpPr txBox="1"/>
          <p:nvPr/>
        </p:nvSpPr>
        <p:spPr>
          <a:xfrm>
            <a:off x="149825" y="2994050"/>
            <a:ext cx="15246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800 Clientes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96" name="Google Shape;196;p18"/>
          <p:cNvCxnSpPr>
            <a:stCxn id="195" idx="2"/>
            <a:endCxn id="179" idx="0"/>
          </p:cNvCxnSpPr>
          <p:nvPr/>
        </p:nvCxnSpPr>
        <p:spPr>
          <a:xfrm rot="5400000">
            <a:off x="95825" y="3528650"/>
            <a:ext cx="942600" cy="690000"/>
          </a:xfrm>
          <a:prstGeom prst="bentConnector3">
            <a:avLst>
              <a:gd fmla="val 50006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97" name="Google Shape;1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7275" y="1462702"/>
            <a:ext cx="1902000" cy="103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7286" y="57725"/>
            <a:ext cx="1153839" cy="121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8"/>
          <p:cNvSpPr txBox="1"/>
          <p:nvPr/>
        </p:nvSpPr>
        <p:spPr>
          <a:xfrm rot="2700000">
            <a:off x="-74429" y="4809319"/>
            <a:ext cx="544755" cy="4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Roboto"/>
                <a:ea typeface="Roboto"/>
                <a:cs typeface="Roboto"/>
                <a:sym typeface="Roboto"/>
              </a:rPr>
              <a:t>2008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 rot="2700000">
            <a:off x="3203296" y="4809319"/>
            <a:ext cx="544755" cy="4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Roboto"/>
                <a:ea typeface="Roboto"/>
                <a:cs typeface="Roboto"/>
                <a:sym typeface="Roboto"/>
              </a:rPr>
              <a:t>2019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18"/>
          <p:cNvSpPr txBox="1"/>
          <p:nvPr/>
        </p:nvSpPr>
        <p:spPr>
          <a:xfrm>
            <a:off x="4219025" y="2949500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Como manter um crescimento nestes parâmetros?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18"/>
          <p:cNvSpPr txBox="1"/>
          <p:nvPr/>
        </p:nvSpPr>
        <p:spPr>
          <a:xfrm>
            <a:off x="4286725" y="3502488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Redução de Churn para ampliar a base!!!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18"/>
          <p:cNvSpPr txBox="1"/>
          <p:nvPr/>
        </p:nvSpPr>
        <p:spPr>
          <a:xfrm>
            <a:off x="4286725" y="4055475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Isto foi um produto da criação do time de CS neste momento...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18"/>
          <p:cNvSpPr/>
          <p:nvPr/>
        </p:nvSpPr>
        <p:spPr>
          <a:xfrm>
            <a:off x="1780988" y="3294275"/>
            <a:ext cx="690300" cy="6495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5" name="Google Shape;205;p18"/>
          <p:cNvCxnSpPr>
            <a:stCxn id="203" idx="1"/>
            <a:endCxn id="204" idx="0"/>
          </p:cNvCxnSpPr>
          <p:nvPr/>
        </p:nvCxnSpPr>
        <p:spPr>
          <a:xfrm rot="10800000">
            <a:off x="2126125" y="3294375"/>
            <a:ext cx="2160600" cy="1009800"/>
          </a:xfrm>
          <a:prstGeom prst="curvedConnector4">
            <a:avLst>
              <a:gd fmla="val 42012" name="adj1"/>
              <a:gd fmla="val 123591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6" name="Google Shape;206;p18"/>
          <p:cNvSpPr txBox="1"/>
          <p:nvPr/>
        </p:nvSpPr>
        <p:spPr>
          <a:xfrm rot="2700000">
            <a:off x="1853759" y="4818594"/>
            <a:ext cx="544755" cy="4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Roboto"/>
                <a:ea typeface="Roboto"/>
                <a:cs typeface="Roboto"/>
                <a:sym typeface="Roboto"/>
              </a:rPr>
              <a:t>2018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18"/>
          <p:cNvSpPr txBox="1"/>
          <p:nvPr/>
        </p:nvSpPr>
        <p:spPr>
          <a:xfrm>
            <a:off x="306571" y="4809319"/>
            <a:ext cx="544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Roboto"/>
                <a:ea typeface="Roboto"/>
                <a:cs typeface="Roboto"/>
                <a:sym typeface="Roboto"/>
              </a:rPr>
              <a:t>...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" name="Google Shape;20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98" y="46775"/>
            <a:ext cx="1249625" cy="54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9"/>
          <p:cNvSpPr/>
          <p:nvPr/>
        </p:nvSpPr>
        <p:spPr>
          <a:xfrm>
            <a:off x="2228850" y="3571875"/>
            <a:ext cx="466800" cy="11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9"/>
          <p:cNvSpPr/>
          <p:nvPr/>
        </p:nvSpPr>
        <p:spPr>
          <a:xfrm>
            <a:off x="2228850" y="895350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9"/>
          <p:cNvSpPr/>
          <p:nvPr/>
        </p:nvSpPr>
        <p:spPr>
          <a:xfrm>
            <a:off x="6515100" y="1068988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9"/>
          <p:cNvSpPr/>
          <p:nvPr/>
        </p:nvSpPr>
        <p:spPr>
          <a:xfrm>
            <a:off x="4495875" y="2571738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9"/>
          <p:cNvSpPr/>
          <p:nvPr/>
        </p:nvSpPr>
        <p:spPr>
          <a:xfrm>
            <a:off x="99125" y="4354561"/>
            <a:ext cx="245700" cy="4878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9"/>
          <p:cNvSpPr/>
          <p:nvPr/>
        </p:nvSpPr>
        <p:spPr>
          <a:xfrm>
            <a:off x="392074" y="4091051"/>
            <a:ext cx="245700" cy="7515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9"/>
          <p:cNvSpPr/>
          <p:nvPr/>
        </p:nvSpPr>
        <p:spPr>
          <a:xfrm>
            <a:off x="685023" y="3998462"/>
            <a:ext cx="245700" cy="8439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9"/>
          <p:cNvSpPr/>
          <p:nvPr/>
        </p:nvSpPr>
        <p:spPr>
          <a:xfrm>
            <a:off x="977972" y="3952174"/>
            <a:ext cx="245700" cy="8901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9"/>
          <p:cNvSpPr/>
          <p:nvPr/>
        </p:nvSpPr>
        <p:spPr>
          <a:xfrm>
            <a:off x="1270921" y="3898765"/>
            <a:ext cx="245700" cy="9441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9"/>
          <p:cNvSpPr/>
          <p:nvPr/>
        </p:nvSpPr>
        <p:spPr>
          <a:xfrm>
            <a:off x="1563870" y="3776633"/>
            <a:ext cx="245700" cy="10659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9"/>
          <p:cNvSpPr/>
          <p:nvPr/>
        </p:nvSpPr>
        <p:spPr>
          <a:xfrm>
            <a:off x="1856825" y="3685840"/>
            <a:ext cx="245700" cy="11571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9"/>
          <p:cNvSpPr/>
          <p:nvPr/>
        </p:nvSpPr>
        <p:spPr>
          <a:xfrm>
            <a:off x="2149775" y="3446543"/>
            <a:ext cx="245700" cy="13962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9"/>
          <p:cNvSpPr/>
          <p:nvPr/>
        </p:nvSpPr>
        <p:spPr>
          <a:xfrm>
            <a:off x="2442725" y="3058032"/>
            <a:ext cx="245700" cy="17847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9"/>
          <p:cNvSpPr/>
          <p:nvPr/>
        </p:nvSpPr>
        <p:spPr>
          <a:xfrm>
            <a:off x="2735650" y="2167913"/>
            <a:ext cx="245700" cy="26748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9"/>
          <p:cNvSpPr/>
          <p:nvPr/>
        </p:nvSpPr>
        <p:spPr>
          <a:xfrm>
            <a:off x="3028600" y="1640374"/>
            <a:ext cx="245700" cy="32025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9"/>
          <p:cNvSpPr/>
          <p:nvPr/>
        </p:nvSpPr>
        <p:spPr>
          <a:xfrm>
            <a:off x="3321550" y="895350"/>
            <a:ext cx="245700" cy="39474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9"/>
          <p:cNvSpPr/>
          <p:nvPr/>
        </p:nvSpPr>
        <p:spPr>
          <a:xfrm>
            <a:off x="3589400" y="850325"/>
            <a:ext cx="466800" cy="222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9"/>
          <p:cNvSpPr/>
          <p:nvPr/>
        </p:nvSpPr>
        <p:spPr>
          <a:xfrm rot="2700864">
            <a:off x="4045789" y="1255632"/>
            <a:ext cx="844073" cy="22189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9"/>
          <p:cNvSpPr/>
          <p:nvPr/>
        </p:nvSpPr>
        <p:spPr>
          <a:xfrm rot="-1228747">
            <a:off x="4091172" y="623303"/>
            <a:ext cx="784586" cy="22194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9"/>
          <p:cNvSpPr txBox="1"/>
          <p:nvPr/>
        </p:nvSpPr>
        <p:spPr>
          <a:xfrm>
            <a:off x="2593875" y="605100"/>
            <a:ext cx="19020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70.000 Clientes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19"/>
          <p:cNvSpPr txBox="1"/>
          <p:nvPr/>
        </p:nvSpPr>
        <p:spPr>
          <a:xfrm>
            <a:off x="149825" y="2994050"/>
            <a:ext cx="15246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800 Clientes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4" name="Google Shape;234;p19"/>
          <p:cNvCxnSpPr>
            <a:stCxn id="233" idx="2"/>
            <a:endCxn id="217" idx="0"/>
          </p:cNvCxnSpPr>
          <p:nvPr/>
        </p:nvCxnSpPr>
        <p:spPr>
          <a:xfrm rot="5400000">
            <a:off x="91025" y="3533450"/>
            <a:ext cx="952200" cy="690000"/>
          </a:xfrm>
          <a:prstGeom prst="bentConnector3">
            <a:avLst>
              <a:gd fmla="val 50001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35" name="Google Shape;23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7275" y="1462702"/>
            <a:ext cx="1902000" cy="103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7286" y="57725"/>
            <a:ext cx="1153839" cy="1213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9"/>
          <p:cNvSpPr txBox="1"/>
          <p:nvPr/>
        </p:nvSpPr>
        <p:spPr>
          <a:xfrm>
            <a:off x="4219025" y="2949500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Como manter um crescimento nestes parâmetros?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" name="Google Shape;238;p19"/>
          <p:cNvSpPr txBox="1"/>
          <p:nvPr/>
        </p:nvSpPr>
        <p:spPr>
          <a:xfrm>
            <a:off x="4262800" y="3537225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Redução de Churn para ampliar a base!!!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" name="Google Shape;239;p19"/>
          <p:cNvSpPr txBox="1"/>
          <p:nvPr/>
        </p:nvSpPr>
        <p:spPr>
          <a:xfrm>
            <a:off x="4286725" y="4055475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Isto foi um produto da criação do time de CS neste momento...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" name="Google Shape;240;p19"/>
          <p:cNvSpPr/>
          <p:nvPr/>
        </p:nvSpPr>
        <p:spPr>
          <a:xfrm>
            <a:off x="1780988" y="3226475"/>
            <a:ext cx="690300" cy="6495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9"/>
          <p:cNvSpPr/>
          <p:nvPr/>
        </p:nvSpPr>
        <p:spPr>
          <a:xfrm>
            <a:off x="5187150" y="4366375"/>
            <a:ext cx="245700" cy="2220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42" name="Google Shape;242;p19"/>
          <p:cNvCxnSpPr>
            <a:stCxn id="239" idx="1"/>
            <a:endCxn id="240" idx="0"/>
          </p:cNvCxnSpPr>
          <p:nvPr/>
        </p:nvCxnSpPr>
        <p:spPr>
          <a:xfrm rot="10800000">
            <a:off x="2126125" y="3226575"/>
            <a:ext cx="2160600" cy="1077600"/>
          </a:xfrm>
          <a:prstGeom prst="curvedConnector4">
            <a:avLst>
              <a:gd fmla="val 42012" name="adj1"/>
              <a:gd fmla="val 12210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43" name="Google Shape;24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09245" y="94798"/>
            <a:ext cx="1524600" cy="530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798" y="46775"/>
            <a:ext cx="1249625" cy="54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9"/>
          <p:cNvSpPr txBox="1"/>
          <p:nvPr/>
        </p:nvSpPr>
        <p:spPr>
          <a:xfrm rot="2700000">
            <a:off x="-74429" y="4809319"/>
            <a:ext cx="544755" cy="4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Roboto"/>
                <a:ea typeface="Roboto"/>
                <a:cs typeface="Roboto"/>
                <a:sym typeface="Roboto"/>
              </a:rPr>
              <a:t>2008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19"/>
          <p:cNvSpPr txBox="1"/>
          <p:nvPr/>
        </p:nvSpPr>
        <p:spPr>
          <a:xfrm rot="2700000">
            <a:off x="3203296" y="4809319"/>
            <a:ext cx="544755" cy="4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Roboto"/>
                <a:ea typeface="Roboto"/>
                <a:cs typeface="Roboto"/>
                <a:sym typeface="Roboto"/>
              </a:rPr>
              <a:t>2019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" name="Google Shape;247;p19"/>
          <p:cNvSpPr txBox="1"/>
          <p:nvPr/>
        </p:nvSpPr>
        <p:spPr>
          <a:xfrm rot="2700000">
            <a:off x="1853759" y="4818594"/>
            <a:ext cx="544755" cy="4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Roboto"/>
                <a:ea typeface="Roboto"/>
                <a:cs typeface="Roboto"/>
                <a:sym typeface="Roboto"/>
              </a:rPr>
              <a:t>2018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19"/>
          <p:cNvSpPr txBox="1"/>
          <p:nvPr/>
        </p:nvSpPr>
        <p:spPr>
          <a:xfrm>
            <a:off x="306571" y="4809319"/>
            <a:ext cx="544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Roboto"/>
                <a:ea typeface="Roboto"/>
                <a:cs typeface="Roboto"/>
                <a:sym typeface="Roboto"/>
              </a:rPr>
              <a:t>...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0"/>
          <p:cNvSpPr/>
          <p:nvPr/>
        </p:nvSpPr>
        <p:spPr>
          <a:xfrm>
            <a:off x="266700" y="1981200"/>
            <a:ext cx="466800" cy="866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0"/>
          <p:cNvSpPr/>
          <p:nvPr/>
        </p:nvSpPr>
        <p:spPr>
          <a:xfrm>
            <a:off x="2228850" y="3571875"/>
            <a:ext cx="466800" cy="11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0"/>
          <p:cNvSpPr/>
          <p:nvPr/>
        </p:nvSpPr>
        <p:spPr>
          <a:xfrm>
            <a:off x="2228850" y="895350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0"/>
          <p:cNvSpPr/>
          <p:nvPr/>
        </p:nvSpPr>
        <p:spPr>
          <a:xfrm>
            <a:off x="6515100" y="1068988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0"/>
          <p:cNvSpPr/>
          <p:nvPr/>
        </p:nvSpPr>
        <p:spPr>
          <a:xfrm>
            <a:off x="4495875" y="2571738"/>
            <a:ext cx="247500" cy="30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0"/>
          <p:cNvSpPr/>
          <p:nvPr/>
        </p:nvSpPr>
        <p:spPr>
          <a:xfrm>
            <a:off x="99125" y="4524498"/>
            <a:ext cx="245700" cy="5118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0"/>
          <p:cNvSpPr/>
          <p:nvPr/>
        </p:nvSpPr>
        <p:spPr>
          <a:xfrm>
            <a:off x="392074" y="4248043"/>
            <a:ext cx="245700" cy="7884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0"/>
          <p:cNvSpPr/>
          <p:nvPr/>
        </p:nvSpPr>
        <p:spPr>
          <a:xfrm>
            <a:off x="685023" y="4150906"/>
            <a:ext cx="245700" cy="8853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0"/>
          <p:cNvSpPr/>
          <p:nvPr/>
        </p:nvSpPr>
        <p:spPr>
          <a:xfrm>
            <a:off x="977972" y="4102344"/>
            <a:ext cx="245700" cy="9339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0"/>
          <p:cNvSpPr/>
          <p:nvPr/>
        </p:nvSpPr>
        <p:spPr>
          <a:xfrm>
            <a:off x="1270921" y="4046311"/>
            <a:ext cx="245700" cy="9903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0"/>
          <p:cNvSpPr/>
          <p:nvPr/>
        </p:nvSpPr>
        <p:spPr>
          <a:xfrm>
            <a:off x="1563870" y="3918179"/>
            <a:ext cx="245700" cy="11184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0"/>
          <p:cNvSpPr/>
          <p:nvPr/>
        </p:nvSpPr>
        <p:spPr>
          <a:xfrm>
            <a:off x="1856825" y="3822926"/>
            <a:ext cx="245700" cy="12138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0"/>
          <p:cNvSpPr/>
          <p:nvPr/>
        </p:nvSpPr>
        <p:spPr>
          <a:xfrm>
            <a:off x="2149775" y="3571873"/>
            <a:ext cx="245700" cy="14646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0"/>
          <p:cNvSpPr/>
          <p:nvPr/>
        </p:nvSpPr>
        <p:spPr>
          <a:xfrm>
            <a:off x="2442725" y="3164276"/>
            <a:ext cx="245700" cy="18723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0"/>
          <p:cNvSpPr/>
          <p:nvPr/>
        </p:nvSpPr>
        <p:spPr>
          <a:xfrm>
            <a:off x="2735650" y="2230429"/>
            <a:ext cx="245700" cy="28062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0"/>
          <p:cNvSpPr/>
          <p:nvPr/>
        </p:nvSpPr>
        <p:spPr>
          <a:xfrm>
            <a:off x="3028600" y="1676974"/>
            <a:ext cx="245700" cy="33600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0"/>
          <p:cNvSpPr/>
          <p:nvPr/>
        </p:nvSpPr>
        <p:spPr>
          <a:xfrm>
            <a:off x="3321550" y="895350"/>
            <a:ext cx="245700" cy="4141500"/>
          </a:xfrm>
          <a:prstGeom prst="rect">
            <a:avLst/>
          </a:prstGeom>
          <a:solidFill>
            <a:srgbClr val="3C3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0"/>
          <p:cNvSpPr/>
          <p:nvPr/>
        </p:nvSpPr>
        <p:spPr>
          <a:xfrm>
            <a:off x="3589400" y="850325"/>
            <a:ext cx="466800" cy="222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0"/>
          <p:cNvSpPr/>
          <p:nvPr/>
        </p:nvSpPr>
        <p:spPr>
          <a:xfrm rot="2700000">
            <a:off x="3886219" y="1640984"/>
            <a:ext cx="1934220" cy="22189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0"/>
          <p:cNvSpPr/>
          <p:nvPr/>
        </p:nvSpPr>
        <p:spPr>
          <a:xfrm rot="-1228747">
            <a:off x="4091172" y="623303"/>
            <a:ext cx="784586" cy="22194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0"/>
          <p:cNvSpPr txBox="1"/>
          <p:nvPr/>
        </p:nvSpPr>
        <p:spPr>
          <a:xfrm>
            <a:off x="2593875" y="605100"/>
            <a:ext cx="19020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omfortaa"/>
                <a:ea typeface="Comfortaa"/>
                <a:cs typeface="Comfortaa"/>
                <a:sym typeface="Comfortaa"/>
              </a:rPr>
              <a:t>70.000 Clientes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74" name="Google Shape;274;p20"/>
          <p:cNvSpPr txBox="1"/>
          <p:nvPr/>
        </p:nvSpPr>
        <p:spPr>
          <a:xfrm>
            <a:off x="149825" y="2994050"/>
            <a:ext cx="15246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omfortaa"/>
                <a:ea typeface="Comfortaa"/>
                <a:cs typeface="Comfortaa"/>
                <a:sym typeface="Comfortaa"/>
              </a:rPr>
              <a:t>800 Clientes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cxnSp>
        <p:nvCxnSpPr>
          <p:cNvPr id="275" name="Google Shape;275;p20"/>
          <p:cNvCxnSpPr>
            <a:stCxn id="274" idx="2"/>
            <a:endCxn id="258" idx="0"/>
          </p:cNvCxnSpPr>
          <p:nvPr/>
        </p:nvCxnSpPr>
        <p:spPr>
          <a:xfrm rot="5400000">
            <a:off x="6125" y="3618350"/>
            <a:ext cx="1122000" cy="690000"/>
          </a:xfrm>
          <a:prstGeom prst="bentConnector3">
            <a:avLst>
              <a:gd fmla="val 50007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76" name="Google Shape;27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2000" y="1958527"/>
            <a:ext cx="1902000" cy="103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7286" y="57725"/>
            <a:ext cx="1153839" cy="121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0425" y="232335"/>
            <a:ext cx="3298496" cy="184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7125" y="1981210"/>
            <a:ext cx="3298496" cy="184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4450" y="299085"/>
            <a:ext cx="3298496" cy="184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9225" y="2994060"/>
            <a:ext cx="3298496" cy="184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075" y="2915560"/>
            <a:ext cx="3298496" cy="184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195971">
            <a:off x="2535000" y="727110"/>
            <a:ext cx="3298495" cy="184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921415">
            <a:off x="917575" y="2527660"/>
            <a:ext cx="3298496" cy="184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0125" y="1860785"/>
            <a:ext cx="3298496" cy="184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1975" y="3298860"/>
            <a:ext cx="3298496" cy="184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249751">
            <a:off x="35400" y="1045672"/>
            <a:ext cx="3298495" cy="184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95481">
            <a:off x="5790075" y="299085"/>
            <a:ext cx="3298495" cy="184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95481">
            <a:off x="3029450" y="305960"/>
            <a:ext cx="3298495" cy="184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675139">
            <a:off x="5612075" y="2994047"/>
            <a:ext cx="3298495" cy="184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8000" y="1061050"/>
            <a:ext cx="3021399" cy="3021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750" y="1927950"/>
            <a:ext cx="3762500" cy="1925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1"/>
          <p:cNvSpPr txBox="1"/>
          <p:nvPr/>
        </p:nvSpPr>
        <p:spPr>
          <a:xfrm>
            <a:off x="356100" y="294575"/>
            <a:ext cx="8431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latin typeface="Roboto"/>
                <a:ea typeface="Roboto"/>
                <a:cs typeface="Roboto"/>
                <a:sym typeface="Roboto"/>
              </a:rPr>
              <a:t>“</a:t>
            </a:r>
            <a:r>
              <a:rPr lang="pt-BR" sz="1100">
                <a:latin typeface="Roboto"/>
                <a:ea typeface="Roboto"/>
                <a:cs typeface="Roboto"/>
                <a:sym typeface="Roboto"/>
              </a:rPr>
              <a:t>A mudança é a lei da vida. E aqueles que apenas olham para o passado ou para o presente irão com certeza perder o futuro.</a:t>
            </a:r>
            <a:r>
              <a:rPr lang="pt-BR" sz="3000">
                <a:latin typeface="Roboto"/>
                <a:ea typeface="Roboto"/>
                <a:cs typeface="Roboto"/>
                <a:sym typeface="Roboto"/>
              </a:rPr>
              <a:t>”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8" name="Google Shape;298;p21"/>
          <p:cNvSpPr txBox="1"/>
          <p:nvPr/>
        </p:nvSpPr>
        <p:spPr>
          <a:xfrm>
            <a:off x="7245475" y="740475"/>
            <a:ext cx="14571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Roboto"/>
                <a:ea typeface="Roboto"/>
                <a:cs typeface="Roboto"/>
                <a:sym typeface="Roboto"/>
              </a:rPr>
              <a:t>(John F. Kennedy)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9" name="Google Shape;299;p21"/>
          <p:cNvSpPr txBox="1"/>
          <p:nvPr/>
        </p:nvSpPr>
        <p:spPr>
          <a:xfrm>
            <a:off x="278675" y="2087175"/>
            <a:ext cx="4586100" cy="17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Reestruturação de equipe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Implementação de novos canais de atendimento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Equipes dedicadas a novos canais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Ações de encantamento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Estruturação de novos programas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Nutrição da base de parceiros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900" y="688275"/>
            <a:ext cx="7052876" cy="4231500"/>
          </a:xfrm>
          <a:prstGeom prst="rect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05" name="Google Shape;305;p22"/>
          <p:cNvSpPr txBox="1"/>
          <p:nvPr/>
        </p:nvSpPr>
        <p:spPr>
          <a:xfrm>
            <a:off x="473650" y="392250"/>
            <a:ext cx="11397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2"/>
          <p:cNvSpPr txBox="1"/>
          <p:nvPr/>
        </p:nvSpPr>
        <p:spPr>
          <a:xfrm>
            <a:off x="436650" y="244225"/>
            <a:ext cx="27828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Brand Page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00" y="152400"/>
            <a:ext cx="8149392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225" y="152400"/>
            <a:ext cx="767755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400" y="735500"/>
            <a:ext cx="4850475" cy="367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5"/>
          <p:cNvSpPr txBox="1"/>
          <p:nvPr/>
        </p:nvSpPr>
        <p:spPr>
          <a:xfrm>
            <a:off x="5195300" y="1080500"/>
            <a:ext cx="25458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5275" lvl="0" marL="457200" marR="469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C7C7C"/>
              </a:buClr>
              <a:buSzPts val="1050"/>
              <a:buChar char="●"/>
            </a:pPr>
            <a:r>
              <a:rPr b="1" lang="pt-BR" sz="1050">
                <a:solidFill>
                  <a:srgbClr val="4B596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Reclamações</a:t>
            </a:r>
            <a:br>
              <a:rPr lang="pt-BR" sz="1050">
                <a:solidFill>
                  <a:srgbClr val="4B596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pt-BR" sz="12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/>
              </a:rPr>
              <a:t> 195</a:t>
            </a:r>
            <a:endParaRPr sz="1200">
              <a:solidFill>
                <a:schemeClr val="hlink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457200" marR="469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C7C7C"/>
              </a:buClr>
              <a:buSzPts val="1050"/>
              <a:buChar char="●"/>
            </a:pPr>
            <a:r>
              <a:rPr b="1" lang="pt-BR" sz="1050">
                <a:solidFill>
                  <a:srgbClr val="7C7C7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pt-BR" sz="1050">
                <a:solidFill>
                  <a:srgbClr val="4B596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Respondidas</a:t>
            </a:r>
            <a:br>
              <a:rPr lang="pt-BR" sz="1050">
                <a:solidFill>
                  <a:srgbClr val="4B596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pt-BR" sz="12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/>
              </a:rPr>
              <a:t> 188</a:t>
            </a:r>
            <a:endParaRPr sz="1200">
              <a:solidFill>
                <a:schemeClr val="hlink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457200" marR="469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C7C7C"/>
              </a:buClr>
              <a:buSzPts val="1050"/>
              <a:buChar char="●"/>
            </a:pPr>
            <a:r>
              <a:rPr b="1" lang="pt-BR" sz="1050">
                <a:solidFill>
                  <a:srgbClr val="7C7C7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pt-BR" sz="1050">
                <a:solidFill>
                  <a:srgbClr val="4B596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Não respondidas</a:t>
            </a:r>
            <a:br>
              <a:rPr lang="pt-BR" sz="1050">
                <a:solidFill>
                  <a:srgbClr val="4B596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pt-BR" sz="12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6"/>
              </a:rPr>
              <a:t> 7</a:t>
            </a:r>
            <a:endParaRPr sz="1200">
              <a:solidFill>
                <a:schemeClr val="hlink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457200" marR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C7C7C"/>
              </a:buClr>
              <a:buSzPts val="1050"/>
              <a:buChar char="●"/>
            </a:pPr>
            <a:r>
              <a:rPr b="1" lang="pt-BR" sz="1050">
                <a:solidFill>
                  <a:srgbClr val="7C7C7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pt-BR" sz="1050">
                <a:solidFill>
                  <a:srgbClr val="4B596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Avaliadas</a:t>
            </a:r>
            <a:br>
              <a:rPr lang="pt-BR" sz="1050">
                <a:solidFill>
                  <a:srgbClr val="4B596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pt-BR" sz="12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7"/>
              </a:rPr>
              <a:t> 100</a:t>
            </a:r>
            <a:endParaRPr sz="1200">
              <a:solidFill>
                <a:schemeClr val="hlink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" name="Google Shape;323;p25"/>
          <p:cNvSpPr txBox="1"/>
          <p:nvPr/>
        </p:nvSpPr>
        <p:spPr>
          <a:xfrm>
            <a:off x="5313725" y="806675"/>
            <a:ext cx="1250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Total: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275" y="789579"/>
            <a:ext cx="3707226" cy="1590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9500" y="152400"/>
            <a:ext cx="4792101" cy="286522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6"/>
          <p:cNvSpPr txBox="1"/>
          <p:nvPr/>
        </p:nvSpPr>
        <p:spPr>
          <a:xfrm>
            <a:off x="613075" y="3360000"/>
            <a:ext cx="7954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Vencemos o prêmio</a:t>
            </a:r>
            <a:r>
              <a:rPr b="1" lang="pt-BR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/>
              </a:rPr>
              <a:t> </a:t>
            </a:r>
            <a:r>
              <a:rPr b="1" lang="pt-BR">
                <a:solidFill>
                  <a:srgbClr val="665ED0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6"/>
              </a:rPr>
              <a:t>Época NEGÓCIOS</a:t>
            </a:r>
            <a:r>
              <a:rPr b="1" lang="pt-BR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7"/>
              </a:rPr>
              <a:t> </a:t>
            </a:r>
            <a:r>
              <a:rPr b="1" lang="pt-BR">
                <a:solidFill>
                  <a:srgbClr val="665ED0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8"/>
              </a:rPr>
              <a:t>Reclame Aqui</a:t>
            </a:r>
            <a:r>
              <a:rPr b="1" lang="pt-BR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 como a empresa que mais evoluiu! Além de sermos indicados para a categoria software, nos destacamos na evolução dos indicadores de reputação entre as 472 empresas indicadas!</a:t>
            </a:r>
            <a:endParaRPr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6100" y="152400"/>
            <a:ext cx="5442551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7"/>
          <p:cNvSpPr txBox="1"/>
          <p:nvPr/>
        </p:nvSpPr>
        <p:spPr>
          <a:xfrm>
            <a:off x="6875275" y="621650"/>
            <a:ext cx="1953900" cy="36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Reconhecimento Nacional de um prêmio que envolve a solução de problemas e reclamações dos clientes. As principais métricas que determina o nível de reputação da empresa.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7" name="Google Shape;33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6300" y="444050"/>
            <a:ext cx="2337500" cy="184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4675" y="1953800"/>
            <a:ext cx="1513100" cy="303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26625" y="2680919"/>
            <a:ext cx="1602025" cy="2376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00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933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" y="4750"/>
            <a:ext cx="91439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8"/>
          <p:cNvSpPr/>
          <p:nvPr/>
        </p:nvSpPr>
        <p:spPr>
          <a:xfrm>
            <a:off x="1984500" y="3229250"/>
            <a:ext cx="1974600" cy="21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highlight>
                <a:srgbClr val="04A6FA"/>
              </a:highlight>
            </a:endParaRPr>
          </a:p>
        </p:txBody>
      </p:sp>
      <p:sp>
        <p:nvSpPr>
          <p:cNvPr id="346" name="Google Shape;346;p28"/>
          <p:cNvSpPr/>
          <p:nvPr/>
        </p:nvSpPr>
        <p:spPr>
          <a:xfrm>
            <a:off x="1984500" y="3603072"/>
            <a:ext cx="1974600" cy="21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highlight>
                <a:srgbClr val="04A6FA"/>
              </a:highlight>
            </a:endParaRPr>
          </a:p>
        </p:txBody>
      </p:sp>
      <p:sp>
        <p:nvSpPr>
          <p:cNvPr id="347" name="Google Shape;347;p28"/>
          <p:cNvSpPr/>
          <p:nvPr/>
        </p:nvSpPr>
        <p:spPr>
          <a:xfrm>
            <a:off x="1984500" y="2855422"/>
            <a:ext cx="1974600" cy="21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highlight>
                <a:srgbClr val="04A6FA"/>
              </a:highlight>
            </a:endParaRPr>
          </a:p>
        </p:txBody>
      </p:sp>
      <p:sp>
        <p:nvSpPr>
          <p:cNvPr id="348" name="Google Shape;348;p28"/>
          <p:cNvSpPr/>
          <p:nvPr/>
        </p:nvSpPr>
        <p:spPr>
          <a:xfrm>
            <a:off x="2107738" y="1477963"/>
            <a:ext cx="1752900" cy="216600"/>
          </a:xfrm>
          <a:prstGeom prst="rect">
            <a:avLst/>
          </a:prstGeom>
          <a:solidFill>
            <a:srgbClr val="04A6FA"/>
          </a:solidFill>
          <a:ln cap="flat" cmpd="sng" w="9525">
            <a:solidFill>
              <a:srgbClr val="04A6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highlight>
                <a:srgbClr val="04A6FA"/>
              </a:highlight>
            </a:endParaRPr>
          </a:p>
        </p:txBody>
      </p:sp>
      <p:sp>
        <p:nvSpPr>
          <p:cNvPr id="349" name="Google Shape;349;p28"/>
          <p:cNvSpPr txBox="1"/>
          <p:nvPr/>
        </p:nvSpPr>
        <p:spPr>
          <a:xfrm>
            <a:off x="797763" y="1867525"/>
            <a:ext cx="43500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04A6FA"/>
                </a:solidFill>
                <a:latin typeface="Roboto Light"/>
                <a:ea typeface="Roboto Light"/>
                <a:cs typeface="Roboto Light"/>
                <a:sym typeface="Roboto Light"/>
              </a:rPr>
              <a:t>Carreiras: </a:t>
            </a:r>
            <a:r>
              <a:rPr lang="pt-BR" sz="1200">
                <a:solidFill>
                  <a:srgbClr val="04A6FA"/>
                </a:solidFill>
                <a:latin typeface="Roboto Black"/>
                <a:ea typeface="Roboto Black"/>
                <a:cs typeface="Roboto Black"/>
                <a:sym typeface="Roboto Black"/>
              </a:rPr>
              <a:t>jobs.kenoby.com/nelogica</a:t>
            </a:r>
            <a:endParaRPr sz="1200">
              <a:solidFill>
                <a:srgbClr val="04A6FA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 sz="1200">
                <a:solidFill>
                  <a:srgbClr val="04A6FA"/>
                </a:solidFill>
                <a:latin typeface="Roboto"/>
                <a:ea typeface="Roboto"/>
                <a:cs typeface="Roboto"/>
                <a:sym typeface="Roboto"/>
              </a:rPr>
              <a:t>linkedin.com</a:t>
            </a:r>
            <a:r>
              <a:rPr lang="pt-BR" sz="1200">
                <a:solidFill>
                  <a:srgbClr val="04A6FA"/>
                </a:solidFill>
                <a:latin typeface="Roboto Black"/>
                <a:ea typeface="Roboto Black"/>
                <a:cs typeface="Roboto Black"/>
                <a:sym typeface="Roboto Black"/>
              </a:rPr>
              <a:t>/company/nelogica</a:t>
            </a:r>
            <a:endParaRPr sz="700">
              <a:solidFill>
                <a:srgbClr val="04A6FA"/>
              </a:solidFill>
            </a:endParaRPr>
          </a:p>
        </p:txBody>
      </p:sp>
      <p:sp>
        <p:nvSpPr>
          <p:cNvPr id="350" name="Google Shape;350;p28"/>
          <p:cNvSpPr txBox="1"/>
          <p:nvPr>
            <p:ph idx="1" type="body"/>
          </p:nvPr>
        </p:nvSpPr>
        <p:spPr>
          <a:xfrm>
            <a:off x="1985475" y="1387788"/>
            <a:ext cx="1974600" cy="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www.nelogica.</a:t>
            </a:r>
            <a:r>
              <a:rPr lang="pt-BR" sz="1200">
                <a:solidFill>
                  <a:schemeClr val="lt1"/>
                </a:solidFill>
                <a:highlight>
                  <a:srgbClr val="04A6FA"/>
                </a:highlight>
                <a:latin typeface="Roboto Black"/>
                <a:ea typeface="Roboto Black"/>
                <a:cs typeface="Roboto Black"/>
                <a:sym typeface="Roboto Black"/>
              </a:rPr>
              <a:t>com</a:t>
            </a:r>
            <a:r>
              <a:rPr lang="pt-BR" sz="120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.br</a:t>
            </a:r>
            <a:endParaRPr sz="14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51" name="Google Shape;351;p28"/>
          <p:cNvSpPr txBox="1"/>
          <p:nvPr/>
        </p:nvSpPr>
        <p:spPr>
          <a:xfrm>
            <a:off x="1993963" y="2834800"/>
            <a:ext cx="1827900" cy="2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pt-BR" sz="1200">
                <a:solidFill>
                  <a:srgbClr val="04A6FA"/>
                </a:solidFill>
                <a:latin typeface="Roboto"/>
                <a:ea typeface="Roboto"/>
                <a:cs typeface="Roboto"/>
                <a:sym typeface="Roboto"/>
              </a:rPr>
              <a:t>Filipe Arpini</a:t>
            </a:r>
            <a:endParaRPr sz="1200">
              <a:solidFill>
                <a:srgbClr val="04A6F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352" name="Google Shape;35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8862" y="1477963"/>
            <a:ext cx="3088171" cy="2362188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8"/>
          <p:cNvSpPr txBox="1"/>
          <p:nvPr/>
        </p:nvSpPr>
        <p:spPr>
          <a:xfrm>
            <a:off x="1978213" y="3208625"/>
            <a:ext cx="2011800" cy="2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pt-BR" sz="1200">
                <a:solidFill>
                  <a:srgbClr val="04A6FA"/>
                </a:solidFill>
                <a:latin typeface="Roboto"/>
                <a:ea typeface="Roboto"/>
                <a:cs typeface="Roboto"/>
                <a:sym typeface="Roboto"/>
              </a:rPr>
              <a:t>Guilherme Domingues</a:t>
            </a:r>
            <a:endParaRPr sz="1200">
              <a:solidFill>
                <a:srgbClr val="04A6F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54" name="Google Shape;354;p28"/>
          <p:cNvSpPr txBox="1"/>
          <p:nvPr/>
        </p:nvSpPr>
        <p:spPr>
          <a:xfrm>
            <a:off x="2057775" y="3582450"/>
            <a:ext cx="1827900" cy="2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04A6FA"/>
                </a:solidFill>
                <a:latin typeface="Roboto"/>
                <a:ea typeface="Roboto"/>
                <a:cs typeface="Roboto"/>
                <a:sym typeface="Roboto"/>
              </a:rPr>
              <a:t>rh@</a:t>
            </a:r>
            <a:r>
              <a:rPr lang="pt-BR" sz="1200">
                <a:solidFill>
                  <a:srgbClr val="04A6FA"/>
                </a:solidFill>
                <a:latin typeface="Roboto Black"/>
                <a:ea typeface="Roboto Black"/>
                <a:cs typeface="Roboto Black"/>
                <a:sym typeface="Roboto Black"/>
              </a:rPr>
              <a:t>nelogica.com.br</a:t>
            </a:r>
            <a:endParaRPr sz="1200">
              <a:solidFill>
                <a:srgbClr val="04A6FA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04A6F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